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7" r:id="rId4"/>
    <p:sldId id="284" r:id="rId5"/>
    <p:sldId id="298" r:id="rId6"/>
    <p:sldId id="299" r:id="rId7"/>
    <p:sldId id="300" r:id="rId8"/>
    <p:sldId id="301" r:id="rId9"/>
    <p:sldId id="271" r:id="rId10"/>
    <p:sldId id="290" r:id="rId11"/>
    <p:sldId id="291" r:id="rId12"/>
    <p:sldId id="302" r:id="rId13"/>
    <p:sldId id="308" r:id="rId14"/>
    <p:sldId id="303" r:id="rId15"/>
    <p:sldId id="307" r:id="rId16"/>
    <p:sldId id="304" r:id="rId17"/>
    <p:sldId id="305" r:id="rId18"/>
    <p:sldId id="306" r:id="rId19"/>
    <p:sldId id="292" r:id="rId20"/>
    <p:sldId id="293" r:id="rId21"/>
    <p:sldId id="294" r:id="rId22"/>
    <p:sldId id="295" r:id="rId23"/>
    <p:sldId id="296" r:id="rId24"/>
    <p:sldId id="297" r:id="rId25"/>
    <p:sldId id="266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T Sans" panose="020B0503020203020204" pitchFamily="34" charset="-52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EnRhoKSo3iwoNGsnYLjF7tMe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CEA272-2E7F-4894-A807-53A19A7A7802}">
  <a:tblStyle styleId="{F5CEA272-2E7F-4894-A807-53A19A7A78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5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841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05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d91c291d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9d91c291d4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9d91c291d4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25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46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9894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281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/>
          <p:nvPr/>
        </p:nvSpPr>
        <p:spPr>
          <a:xfrm>
            <a:off x="0" y="2141316"/>
            <a:ext cx="9144000" cy="2453838"/>
          </a:xfrm>
          <a:prstGeom prst="rect">
            <a:avLst/>
          </a:prstGeom>
          <a:solidFill>
            <a:schemeClr val="lt1">
              <a:alpha val="8509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685800" y="2271344"/>
            <a:ext cx="7772400" cy="165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34A"/>
              </a:buClr>
              <a:buSzPts val="2400"/>
              <a:buFont typeface="PT Sans"/>
              <a:buNone/>
              <a:defRPr sz="2400" b="1" i="0" u="none" strike="noStrike" cap="none">
                <a:solidFill>
                  <a:srgbClr val="37B34A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685800" y="4051138"/>
            <a:ext cx="7772400" cy="41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34A"/>
              </a:buClr>
              <a:buSzPts val="1800"/>
              <a:buNone/>
              <a:defRPr sz="1800">
                <a:solidFill>
                  <a:srgbClr val="37B34A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/>
          <p:nvPr/>
        </p:nvSpPr>
        <p:spPr>
          <a:xfrm>
            <a:off x="0" y="0"/>
            <a:ext cx="9144000" cy="902821"/>
          </a:xfrm>
          <a:prstGeom prst="rect">
            <a:avLst/>
          </a:prstGeom>
          <a:solidFill>
            <a:srgbClr val="21A649">
              <a:alpha val="4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919" y="4337"/>
            <a:ext cx="7886700" cy="89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8023" y="284586"/>
            <a:ext cx="1932970" cy="5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/>
          <p:nvPr/>
        </p:nvSpPr>
        <p:spPr>
          <a:xfrm>
            <a:off x="0" y="6414224"/>
            <a:ext cx="9144000" cy="468775"/>
          </a:xfrm>
          <a:prstGeom prst="rect">
            <a:avLst/>
          </a:prstGeom>
          <a:solidFill>
            <a:srgbClr val="21A649">
              <a:alpha val="4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3543300" y="64368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ычная_страница" type="obj">
  <p:cSld name="OBJECT">
    <p:bg>
      <p:bgPr>
        <a:solidFill>
          <a:srgbClr val="EBEBEB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/>
        </p:nvSpPr>
        <p:spPr>
          <a:xfrm>
            <a:off x="0" y="-249"/>
            <a:ext cx="9144000" cy="5781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24" y="172228"/>
            <a:ext cx="1136409" cy="23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942456" y="1"/>
            <a:ext cx="6750131" cy="57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03023" y="868102"/>
            <a:ext cx="8289563" cy="520860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EBEBEB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215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3543300" y="64836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_за_внимание">
  <p:cSld name="Спасибо_за_внимани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_2_колонки">
  <p:cSld name="Страница_2_колонки">
    <p:bg>
      <p:bgPr>
        <a:solidFill>
          <a:srgbClr val="EBEBEB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/>
          <p:nvPr/>
        </p:nvSpPr>
        <p:spPr>
          <a:xfrm>
            <a:off x="0" y="-249"/>
            <a:ext cx="9144000" cy="5781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24" y="172228"/>
            <a:ext cx="1136409" cy="23323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3"/>
          <p:cNvSpPr/>
          <p:nvPr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215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3543300" y="648367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403024" y="863590"/>
            <a:ext cx="4111826" cy="5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2"/>
          </p:nvPr>
        </p:nvSpPr>
        <p:spPr>
          <a:xfrm>
            <a:off x="4629149" y="863590"/>
            <a:ext cx="4063437" cy="5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1942456" y="1"/>
            <a:ext cx="6750131" cy="57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284" y="179928"/>
            <a:ext cx="1063789" cy="21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0" y="1944546"/>
            <a:ext cx="9144000" cy="3044143"/>
          </a:xfrm>
          <a:prstGeom prst="rect">
            <a:avLst/>
          </a:prstGeom>
          <a:solidFill>
            <a:schemeClr val="lt1">
              <a:alpha val="8509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34A"/>
              </a:buClr>
              <a:buSzPts val="2400"/>
              <a:buFont typeface="PT Sans"/>
              <a:buNone/>
              <a:defRPr sz="2400" b="1" i="0" u="none" strike="noStrike" cap="none">
                <a:solidFill>
                  <a:srgbClr val="37B34A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685800" y="4247905"/>
            <a:ext cx="7772400" cy="46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B34A"/>
              </a:buClr>
              <a:buSzPts val="1800"/>
              <a:buNone/>
              <a:defRPr sz="1800">
                <a:solidFill>
                  <a:srgbClr val="37B34A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0"/>
          <p:cNvSpPr/>
          <p:nvPr/>
        </p:nvSpPr>
        <p:spPr>
          <a:xfrm>
            <a:off x="0" y="0"/>
            <a:ext cx="9144000" cy="902821"/>
          </a:xfrm>
          <a:prstGeom prst="rect">
            <a:avLst/>
          </a:prstGeom>
          <a:solidFill>
            <a:srgbClr val="21A649">
              <a:alpha val="4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919" y="4337"/>
            <a:ext cx="7886700" cy="89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8023" y="284586"/>
            <a:ext cx="1932970" cy="5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0" y="6414224"/>
            <a:ext cx="9144000" cy="468775"/>
          </a:xfrm>
          <a:prstGeom prst="rect">
            <a:avLst/>
          </a:prstGeom>
          <a:solidFill>
            <a:srgbClr val="21A649">
              <a:alpha val="4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dt" idx="10"/>
          </p:nvPr>
        </p:nvSpPr>
        <p:spPr>
          <a:xfrm>
            <a:off x="3543300" y="64368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dt" idx="10"/>
          </p:nvPr>
        </p:nvSpPr>
        <p:spPr>
          <a:xfrm>
            <a:off x="3543300" y="6436851"/>
            <a:ext cx="2057400" cy="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0" y="0"/>
            <a:ext cx="9144000" cy="6882999"/>
          </a:xfrm>
          <a:prstGeom prst="rect">
            <a:avLst/>
          </a:prstGeom>
          <a:solidFill>
            <a:srgbClr val="434343">
              <a:alpha val="3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24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685800" y="4247905"/>
            <a:ext cx="7772400" cy="46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0"/>
            <a:ext cx="9144000" cy="18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0" y="1944547"/>
            <a:ext cx="9144000" cy="2060294"/>
          </a:xfrm>
          <a:prstGeom prst="rect">
            <a:avLst/>
          </a:prstGeom>
          <a:solidFill>
            <a:schemeClr val="lt1">
              <a:alpha val="8509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685800" y="2201896"/>
            <a:ext cx="7772400" cy="1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284" y="179928"/>
            <a:ext cx="1063789" cy="21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EBEBEB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215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28650" y="83809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628650" y="648367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028950" y="648367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457950" y="64952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-249"/>
            <a:ext cx="9144000" cy="5781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24" y="172228"/>
            <a:ext cx="1136409" cy="23323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942456" y="1"/>
            <a:ext cx="6750131" cy="57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</a:pPr>
            <a:r>
              <a:rPr lang="ru-RU" sz="2000" b="1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Образец заголовка</a:t>
            </a:r>
            <a:endParaRPr sz="2000" b="1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282389" y="3187293"/>
            <a:ext cx="8767482" cy="48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b="0" i="0" dirty="0">
                <a:effectLst/>
                <a:latin typeface="Arial" panose="020B0604020202020204" pitchFamily="34" charset="0"/>
              </a:rPr>
              <a:t>Проведение игровой партии в Warhammer 40000 Kill Team</a:t>
            </a:r>
            <a:endParaRPr lang="ru-RU" b="0" dirty="0"/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371600" y="3944074"/>
            <a:ext cx="7772400" cy="75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B34A"/>
              </a:buClr>
              <a:buSzPts val="1800"/>
              <a:buNone/>
            </a:pPr>
            <a:r>
              <a:rPr lang="ru-RU" dirty="0"/>
              <a:t>Подготовил студент группы 3530201</a:t>
            </a:r>
            <a:r>
              <a:rPr lang="en-US" dirty="0"/>
              <a:t>/</a:t>
            </a:r>
            <a:r>
              <a:rPr lang="ru-RU" dirty="0"/>
              <a:t>00101</a:t>
            </a:r>
            <a:r>
              <a:rPr lang="en-US" dirty="0"/>
              <a:t> </a:t>
            </a:r>
            <a:r>
              <a:rPr lang="ru-RU" dirty="0"/>
              <a:t>Спасов Г. Е.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366D-3693-7AB7-7144-059F5DB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Характеристики вооружения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4D2E8-6D14-CA9F-AEDB-252510B27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747078"/>
            <a:ext cx="8289563" cy="5841980"/>
          </a:xfrm>
        </p:spPr>
        <p:txBody>
          <a:bodyPr>
            <a:noAutofit/>
          </a:bodyPr>
          <a:lstStyle/>
          <a:p>
            <a:r>
              <a:rPr lang="ru-RU" i="0" dirty="0">
                <a:effectLst/>
                <a:latin typeface="PT Sans" panose="020B0503020203020204" pitchFamily="34" charset="-52"/>
              </a:rPr>
              <a:t>Тип – оружие ближнего или дальнего боя;</a:t>
            </a:r>
          </a:p>
          <a:p>
            <a:r>
              <a:rPr lang="ru-RU" i="0" dirty="0">
                <a:effectLst/>
                <a:latin typeface="PT Sans" panose="020B0503020203020204" pitchFamily="34" charset="-52"/>
              </a:rPr>
              <a:t>BS/WS – значение, необходимое выбросить на кости для успешного нанесения повреждения </a:t>
            </a:r>
            <a:r>
              <a:rPr lang="ru-RU" sz="2800" dirty="0">
                <a:latin typeface="PT Sans" panose="020B0503020203020204" pitchFamily="34" charset="-52"/>
              </a:rPr>
              <a:t>миниатюре</a:t>
            </a:r>
            <a:r>
              <a:rPr lang="ru-RU" i="0" dirty="0">
                <a:effectLst/>
                <a:latin typeface="PT Sans" panose="020B0503020203020204" pitchFamily="34" charset="-52"/>
              </a:rPr>
              <a:t> оппонента; </a:t>
            </a:r>
          </a:p>
          <a:p>
            <a:r>
              <a:rPr lang="en-US" i="0" dirty="0">
                <a:effectLst/>
                <a:latin typeface="PT Sans" panose="020B0503020203020204" pitchFamily="34" charset="-52"/>
              </a:rPr>
              <a:t>DMG – </a:t>
            </a:r>
            <a:r>
              <a:rPr lang="ru-RU" i="0" dirty="0">
                <a:effectLst/>
                <a:latin typeface="PT Sans" panose="020B0503020203020204" pitchFamily="34" charset="-52"/>
              </a:rPr>
              <a:t>урон.</a:t>
            </a:r>
            <a:endParaRPr lang="ru-RU" dirty="0">
              <a:latin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0064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366D-3693-7AB7-7144-059F5DB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Примеры ролей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4D2E8-6D14-CA9F-AEDB-252510B27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577943"/>
            <a:ext cx="8289563" cy="5841980"/>
          </a:xfrm>
        </p:spPr>
        <p:txBody>
          <a:bodyPr>
            <a:noAutofit/>
          </a:bodyPr>
          <a:lstStyle/>
          <a:p>
            <a:r>
              <a:rPr lang="ru-RU" sz="2600" i="0" dirty="0">
                <a:effectLst/>
                <a:latin typeface="PT Sans" panose="020B0503020203020204" pitchFamily="34" charset="-52"/>
              </a:rPr>
              <a:t>Лидер – </a:t>
            </a:r>
            <a:r>
              <a:rPr lang="ru-RU" sz="2600" dirty="0">
                <a:latin typeface="PT Sans" panose="020B0503020203020204" pitchFamily="34" charset="-52"/>
              </a:rPr>
              <a:t>миниатюра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, имеющая возможность помогать другим </a:t>
            </a:r>
            <a:r>
              <a:rPr lang="ru-RU" sz="2600" dirty="0">
                <a:latin typeface="PT Sans" panose="020B0503020203020204" pitchFamily="34" charset="-52"/>
              </a:rPr>
              <a:t>миниатюрам 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в команде, предоставляя им бонусы к броскам </a:t>
            </a:r>
            <a:r>
              <a:rPr lang="ru-RU" sz="2600" dirty="0">
                <a:latin typeface="PT Sans" panose="020B0503020203020204" pitchFamily="34" charset="-52"/>
              </a:rPr>
              <a:t>костей</a:t>
            </a:r>
            <a:r>
              <a:rPr lang="en-US" sz="2600" dirty="0">
                <a:latin typeface="PT Sans" panose="020B0503020203020204" pitchFamily="34" charset="-52"/>
              </a:rPr>
              <a:t>. </a:t>
            </a:r>
            <a:r>
              <a:rPr lang="ru-RU" sz="2600" dirty="0">
                <a:latin typeface="PT Sans" panose="020B0503020203020204" pitchFamily="34" charset="-52"/>
              </a:rPr>
              <a:t>Лидер в отряде может быть только один</a:t>
            </a:r>
            <a:r>
              <a:rPr lang="en-US" sz="2600" dirty="0">
                <a:latin typeface="PT Sans" panose="020B0503020203020204" pitchFamily="34" charset="-52"/>
              </a:rPr>
              <a:t>;</a:t>
            </a:r>
          </a:p>
          <a:p>
            <a:r>
              <a:rPr lang="ru-RU" sz="2600" i="0" dirty="0">
                <a:effectLst/>
                <a:latin typeface="PT Sans" panose="020B0503020203020204" pitchFamily="34" charset="-52"/>
              </a:rPr>
              <a:t>Штурмовик – </a:t>
            </a:r>
            <a:r>
              <a:rPr lang="ru-RU" sz="2600" dirty="0">
                <a:latin typeface="PT Sans" panose="020B0503020203020204" pitchFamily="34" charset="-52"/>
              </a:rPr>
              <a:t>миниатюра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, имеющая бонусы в передвижении и к броскам костей на удары в ближнем бою;    </a:t>
            </a:r>
          </a:p>
          <a:p>
            <a:r>
              <a:rPr lang="ru-RU" sz="2600" i="0" dirty="0">
                <a:effectLst/>
                <a:latin typeface="PT Sans" panose="020B0503020203020204" pitchFamily="34" charset="-52"/>
              </a:rPr>
              <a:t>Снайпер –  </a:t>
            </a:r>
            <a:r>
              <a:rPr lang="ru-RU" sz="2600" dirty="0">
                <a:latin typeface="PT Sans" panose="020B0503020203020204" pitchFamily="34" charset="-52"/>
              </a:rPr>
              <a:t>миниатюра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, имеющая бонусы в получении укрытия и к броскам костей на выстрелы из-за укрытия;    </a:t>
            </a:r>
          </a:p>
          <a:p>
            <a:r>
              <a:rPr lang="ru-RU" sz="2600" i="0" dirty="0">
                <a:effectLst/>
                <a:latin typeface="PT Sans" panose="020B0503020203020204" pitchFamily="34" charset="-52"/>
              </a:rPr>
              <a:t>Поддержка – </a:t>
            </a:r>
            <a:r>
              <a:rPr lang="ru-RU" sz="2600" dirty="0">
                <a:latin typeface="PT Sans" panose="020B0503020203020204" pitchFamily="34" charset="-52"/>
              </a:rPr>
              <a:t>миниатюра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, имеющая способность восстановления здоровья других </a:t>
            </a:r>
            <a:r>
              <a:rPr lang="ru-RU" sz="2600" dirty="0">
                <a:latin typeface="PT Sans" panose="020B0503020203020204" pitchFamily="34" charset="-52"/>
              </a:rPr>
              <a:t>миниатюр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;    </a:t>
            </a:r>
          </a:p>
          <a:p>
            <a:r>
              <a:rPr lang="ru-RU" sz="2600" i="0" dirty="0">
                <a:effectLst/>
                <a:latin typeface="PT Sans" panose="020B0503020203020204" pitchFamily="34" charset="-52"/>
              </a:rPr>
              <a:t>Танк – </a:t>
            </a:r>
            <a:r>
              <a:rPr lang="ru-RU" sz="2600" dirty="0">
                <a:latin typeface="PT Sans" panose="020B0503020203020204" pitchFamily="34" charset="-52"/>
              </a:rPr>
              <a:t>миниатюра</a:t>
            </a:r>
            <a:r>
              <a:rPr lang="ru-RU" sz="2600" i="0" dirty="0">
                <a:effectLst/>
                <a:latin typeface="PT Sans" panose="020B0503020203020204" pitchFamily="34" charset="-52"/>
              </a:rPr>
              <a:t>, имеющая бонусы к спас-броскам и количеству здоровья.</a:t>
            </a:r>
            <a:endParaRPr lang="ru-RU" sz="2600" dirty="0">
              <a:latin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352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8351-A97D-2A55-307C-3052716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Игровые механики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25AA-A81B-3A3F-03CB-6938F91E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589172"/>
            <a:ext cx="8289563" cy="567965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ru-RU" sz="2000" dirty="0">
                <a:latin typeface="PT Sans" panose="020B0503020203020204" pitchFamily="34" charset="-52"/>
              </a:rPr>
              <a:t>1) Бой: Чтобы совершить выстрел или удар в ближнем бою, необходимо выкинуть кость большую или равную значению характеристики &lt;&lt;BS/WS&gt;&gt; оружия. При успешном выстреле или ударе, оппонент может попытаться воспользоваться спас-броском. Для успешного использования спас-броска необходимо выкинуть кость большую или равную значению характеристики &lt;&lt;SV&gt;&gt; атакуемой миниатюры. Если спас бросок успешен, миниатюра не получает урона, иначе миниатюра теряет здоровье в количестве, равном значению характеристики &lt;&lt;D&gt;&gt; оружия.</a:t>
            </a:r>
          </a:p>
          <a:p>
            <a:pPr marL="114300" indent="0">
              <a:buNone/>
            </a:pPr>
            <a:r>
              <a:rPr lang="ru-RU" sz="2000" dirty="0">
                <a:latin typeface="PT Sans" panose="020B0503020203020204" pitchFamily="34" charset="-52"/>
              </a:rPr>
              <a:t>2) Захват ключевых точек: если на момент окончания раунда миниатюра игрока находится на расстоянии не более 1 дюйма от маркера ключевой точки, а также в этом же радиуса от точки отсутствуют миниатюры оппонента, миниатюра считается захватившей ключевую точку.</a:t>
            </a:r>
          </a:p>
          <a:p>
            <a:pPr marL="114300" indent="0">
              <a:buNone/>
            </a:pPr>
            <a:r>
              <a:rPr lang="ru-RU" sz="2000" dirty="0">
                <a:latin typeface="PT Sans" panose="020B0503020203020204" pitchFamily="34" charset="-52"/>
              </a:rPr>
              <a:t>3) Занятие укрытия: Если миниатюра находится на расстоянии не более 1 дюйма от элемента ландшафта, она считается занявшей укрытие. Укрытие предоставляет бонус к спас-броскам от стрельбы и накладывает отрицательный модификатор на броски оппонента при атаке миниатюры в ближнем бою.</a:t>
            </a:r>
          </a:p>
        </p:txBody>
      </p:sp>
    </p:spTree>
    <p:extLst>
      <p:ext uri="{BB962C8B-B14F-4D97-AF65-F5344CB8AC3E}">
        <p14:creationId xmlns:p14="http://schemas.microsoft.com/office/powerpoint/2010/main" val="248371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8351-A97D-2A55-307C-3052716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Ограничения на миниатюры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25AA-A81B-3A3F-03CB-6938F91E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801" y="1233377"/>
            <a:ext cx="8195786" cy="457825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ru-RU" sz="2400" dirty="0">
                <a:latin typeface="PT Sans" panose="020B0503020203020204" pitchFamily="34" charset="-52"/>
              </a:rPr>
              <a:t>Миниатюры, используемые игроками, являются сборными</a:t>
            </a:r>
            <a:r>
              <a:rPr lang="en-US" sz="2400" dirty="0">
                <a:latin typeface="PT Sans" panose="020B0503020203020204" pitchFamily="34" charset="-52"/>
              </a:rPr>
              <a:t>; </a:t>
            </a:r>
            <a:r>
              <a:rPr lang="ru-RU" sz="2400" dirty="0">
                <a:latin typeface="PT Sans" panose="020B0503020203020204" pitchFamily="34" charset="-52"/>
              </a:rPr>
              <a:t>наборы миниатюр могут быть произведены разными производителями. Это означает, что перед самой игровой партией миниатюра требуется собрать и покрасить. Несмотря на то, что каждый игрок может собрать миниатюра любым образом, каким пожелает, для участия в игре модели должны соответствовать правилу WYSIWYG (</a:t>
            </a:r>
            <a:r>
              <a:rPr lang="ru-RU" sz="2400" dirty="0" err="1">
                <a:latin typeface="PT Sans" panose="020B0503020203020204" pitchFamily="34" charset="-52"/>
              </a:rPr>
              <a:t>What</a:t>
            </a:r>
            <a:r>
              <a:rPr lang="ru-RU" sz="2400" dirty="0">
                <a:latin typeface="PT Sans" panose="020B0503020203020204" pitchFamily="34" charset="-52"/>
              </a:rPr>
              <a:t> </a:t>
            </a:r>
            <a:r>
              <a:rPr lang="ru-RU" sz="2400" dirty="0" err="1">
                <a:latin typeface="PT Sans" panose="020B0503020203020204" pitchFamily="34" charset="-52"/>
              </a:rPr>
              <a:t>You</a:t>
            </a:r>
            <a:r>
              <a:rPr lang="ru-RU" sz="2400" dirty="0">
                <a:latin typeface="PT Sans" panose="020B0503020203020204" pitchFamily="34" charset="-52"/>
              </a:rPr>
              <a:t> </a:t>
            </a:r>
            <a:r>
              <a:rPr lang="ru-RU" sz="2400" dirty="0" err="1">
                <a:latin typeface="PT Sans" panose="020B0503020203020204" pitchFamily="34" charset="-52"/>
              </a:rPr>
              <a:t>See</a:t>
            </a:r>
            <a:r>
              <a:rPr lang="ru-RU" sz="2400" dirty="0">
                <a:latin typeface="PT Sans" panose="020B0503020203020204" pitchFamily="34" charset="-52"/>
              </a:rPr>
              <a:t> </a:t>
            </a:r>
            <a:r>
              <a:rPr lang="ru-RU" sz="2400" dirty="0" err="1">
                <a:latin typeface="PT Sans" panose="020B0503020203020204" pitchFamily="34" charset="-52"/>
              </a:rPr>
              <a:t>Is</a:t>
            </a:r>
            <a:r>
              <a:rPr lang="ru-RU" sz="2400" dirty="0">
                <a:latin typeface="PT Sans" panose="020B0503020203020204" pitchFamily="34" charset="-52"/>
              </a:rPr>
              <a:t> </a:t>
            </a:r>
            <a:r>
              <a:rPr lang="ru-RU" sz="2400" dirty="0" err="1">
                <a:latin typeface="PT Sans" panose="020B0503020203020204" pitchFamily="34" charset="-52"/>
              </a:rPr>
              <a:t>What</a:t>
            </a:r>
            <a:r>
              <a:rPr lang="ru-RU" sz="2400" dirty="0">
                <a:latin typeface="PT Sans" panose="020B0503020203020204" pitchFamily="34" charset="-52"/>
              </a:rPr>
              <a:t> </a:t>
            </a:r>
            <a:r>
              <a:rPr lang="ru-RU" sz="2400" dirty="0" err="1">
                <a:latin typeface="PT Sans" panose="020B0503020203020204" pitchFamily="34" charset="-52"/>
              </a:rPr>
              <a:t>You</a:t>
            </a:r>
            <a:r>
              <a:rPr lang="ru-RU" sz="2400" dirty="0">
                <a:latin typeface="PT Sans" panose="020B0503020203020204" pitchFamily="34" charset="-52"/>
              </a:rPr>
              <a:t> </a:t>
            </a:r>
            <a:r>
              <a:rPr lang="ru-RU" sz="2400" dirty="0" err="1">
                <a:latin typeface="PT Sans" panose="020B0503020203020204" pitchFamily="34" charset="-52"/>
              </a:rPr>
              <a:t>Get</a:t>
            </a:r>
            <a:r>
              <a:rPr lang="ru-RU" sz="2400" dirty="0">
                <a:latin typeface="PT Sans" panose="020B0503020203020204" pitchFamily="34" charset="-52"/>
              </a:rPr>
              <a:t>, «что видишь, то и получишь»). Таким образом, если миниатюра собрана, например, с вооружением, не соответствующим правилам выбранной фракции, она не допускается к игре.</a:t>
            </a:r>
          </a:p>
        </p:txBody>
      </p:sp>
    </p:spTree>
    <p:extLst>
      <p:ext uri="{BB962C8B-B14F-4D97-AF65-F5344CB8AC3E}">
        <p14:creationId xmlns:p14="http://schemas.microsoft.com/office/powerpoint/2010/main" val="285420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5" y="699106"/>
            <a:ext cx="7663541" cy="5534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0344" y="699106"/>
            <a:ext cx="198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</a:rPr>
              <a:t>Элементы</a:t>
            </a:r>
          </a:p>
          <a:p>
            <a:r>
              <a:rPr lang="ru-RU" sz="2000" b="1" dirty="0">
                <a:solidFill>
                  <a:srgbClr val="FF0000"/>
                </a:solidFill>
              </a:rPr>
              <a:t>ландшафта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1915886" y="1406992"/>
            <a:ext cx="464457" cy="566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1915886" y="1406992"/>
            <a:ext cx="2264228" cy="1315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4000" y="6033830"/>
            <a:ext cx="2162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ru-RU" dirty="0"/>
              <a:t>Игровое поле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3259" y="5633720"/>
            <a:ext cx="198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</a:rPr>
              <a:t>Миниатюры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 flipV="1">
            <a:off x="3875314" y="5433665"/>
            <a:ext cx="1175657" cy="817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 flipV="1">
            <a:off x="4180114" y="4615543"/>
            <a:ext cx="870857" cy="8998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5050971" y="4715209"/>
            <a:ext cx="624115" cy="800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9110" y="1053049"/>
            <a:ext cx="2162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ru-RU" dirty="0"/>
              <a:t>Карты миссий</a:t>
            </a: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7213600" y="1472753"/>
            <a:ext cx="391886" cy="8495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>
            <a:off x="7565574" y="1538514"/>
            <a:ext cx="39912" cy="13643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51200" y="76200"/>
            <a:ext cx="407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T Sans" panose="020B0604020202020204" charset="-52"/>
              </a:rPr>
              <a:t>Пример игрового поля</a:t>
            </a:r>
          </a:p>
        </p:txBody>
      </p:sp>
    </p:spTree>
    <p:extLst>
      <p:ext uri="{BB962C8B-B14F-4D97-AF65-F5344CB8AC3E}">
        <p14:creationId xmlns:p14="http://schemas.microsoft.com/office/powerpoint/2010/main" val="6613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1200" y="76200"/>
            <a:ext cx="407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T Sans" panose="020B0604020202020204" charset="-52"/>
              </a:rPr>
              <a:t>Пример игрового поля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" y="737850"/>
            <a:ext cx="8003437" cy="4746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0688" y="5484074"/>
            <a:ext cx="24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Ключевые точки</a:t>
            </a:r>
          </a:p>
        </p:txBody>
      </p:sp>
      <p:cxnSp>
        <p:nvCxnSpPr>
          <p:cNvPr id="7" name="Прямая со стрелкой 6"/>
          <p:cNvCxnSpPr>
            <a:stCxn id="6" idx="0"/>
          </p:cNvCxnSpPr>
          <p:nvPr/>
        </p:nvCxnSpPr>
        <p:spPr>
          <a:xfrm flipH="1" flipV="1">
            <a:off x="2498652" y="2456121"/>
            <a:ext cx="2145413" cy="3027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6" idx="0"/>
          </p:cNvCxnSpPr>
          <p:nvPr/>
        </p:nvCxnSpPr>
        <p:spPr>
          <a:xfrm flipV="1">
            <a:off x="4644065" y="5029201"/>
            <a:ext cx="1526019" cy="4548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83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9" y="1581236"/>
            <a:ext cx="4114009" cy="37217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107" y="1581236"/>
            <a:ext cx="4125265" cy="3721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6625" y="76200"/>
            <a:ext cx="346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T Sans" panose="020B0604020202020204" charset="-52"/>
              </a:rPr>
              <a:t>Примеры отрядов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80" y="5384601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PT Sans" panose="020B0604020202020204" charset="-52"/>
              </a:rPr>
              <a:t>Отряд </a:t>
            </a:r>
            <a:r>
              <a:rPr lang="en-US" sz="1800" dirty="0">
                <a:latin typeface="PT Sans" panose="020B0604020202020204" charset="-52"/>
              </a:rPr>
              <a:t>“</a:t>
            </a:r>
            <a:r>
              <a:rPr lang="ru-RU" sz="1800" dirty="0">
                <a:latin typeface="PT Sans" panose="020B0604020202020204" charset="-52"/>
              </a:rPr>
              <a:t>Легионеры</a:t>
            </a:r>
            <a:r>
              <a:rPr lang="en-US" sz="1800" dirty="0">
                <a:latin typeface="PT Sans" panose="020B0604020202020204" charset="-52"/>
              </a:rPr>
              <a:t>” </a:t>
            </a:r>
            <a:r>
              <a:rPr lang="ru-RU" sz="1800" dirty="0">
                <a:latin typeface="PT Sans" panose="020B0604020202020204" charset="-52"/>
              </a:rPr>
              <a:t>фракции Хаоса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7107" y="5384601"/>
            <a:ext cx="42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PT Sans" panose="020B0604020202020204" charset="-52"/>
              </a:rPr>
              <a:t>Отряд </a:t>
            </a:r>
            <a:r>
              <a:rPr lang="en-US" sz="1800" dirty="0">
                <a:latin typeface="PT Sans" panose="020B0604020202020204" charset="-52"/>
              </a:rPr>
              <a:t>“</a:t>
            </a:r>
            <a:r>
              <a:rPr lang="ru-RU" sz="1800" dirty="0">
                <a:latin typeface="PT Sans" panose="020B0604020202020204" charset="-52"/>
              </a:rPr>
              <a:t>Окровавленные</a:t>
            </a:r>
            <a:r>
              <a:rPr lang="en-US" sz="1800" dirty="0">
                <a:latin typeface="PT Sans" panose="020B0604020202020204" charset="-52"/>
              </a:rPr>
              <a:t>” </a:t>
            </a:r>
            <a:r>
              <a:rPr lang="ru-RU" sz="1800" dirty="0">
                <a:latin typeface="PT Sans" panose="020B0604020202020204" charset="-52"/>
              </a:rPr>
              <a:t>фракции Хаоса</a:t>
            </a:r>
          </a:p>
        </p:txBody>
      </p:sp>
    </p:spTree>
    <p:extLst>
      <p:ext uri="{BB962C8B-B14F-4D97-AF65-F5344CB8AC3E}">
        <p14:creationId xmlns:p14="http://schemas.microsoft.com/office/powerpoint/2010/main" val="277539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1309256"/>
            <a:ext cx="4209783" cy="42810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17" y="1309256"/>
            <a:ext cx="4038461" cy="4281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6625" y="76200"/>
            <a:ext cx="346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T Sans" panose="020B0604020202020204" charset="-52"/>
              </a:rPr>
              <a:t>Примеры отрядов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071" y="559031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>
                <a:latin typeface="PT Sans" panose="020B0604020202020204" charset="-52"/>
              </a:rPr>
              <a:t>Отряд </a:t>
            </a:r>
            <a:r>
              <a:rPr lang="en-US" sz="1800" dirty="0">
                <a:latin typeface="PT Sans" panose="020B0604020202020204" charset="-52"/>
              </a:rPr>
              <a:t>“</a:t>
            </a:r>
            <a:r>
              <a:rPr lang="ru-RU" sz="1800" dirty="0" err="1">
                <a:latin typeface="PT Sans" panose="020B0604020202020204" charset="-52"/>
              </a:rPr>
              <a:t>Касркины</a:t>
            </a:r>
            <a:r>
              <a:rPr lang="en-US" sz="1800" dirty="0">
                <a:latin typeface="PT Sans" panose="020B0604020202020204" charset="-52"/>
              </a:rPr>
              <a:t>” </a:t>
            </a:r>
            <a:r>
              <a:rPr lang="ru-RU" sz="1800" dirty="0">
                <a:latin typeface="PT Sans" panose="020B0604020202020204" charset="-52"/>
              </a:rPr>
              <a:t>фракции </a:t>
            </a:r>
            <a:br>
              <a:rPr lang="ru-RU" sz="1800" dirty="0">
                <a:latin typeface="PT Sans" panose="020B0604020202020204" charset="-52"/>
              </a:rPr>
            </a:br>
            <a:r>
              <a:rPr lang="ru-RU" sz="1800" dirty="0">
                <a:latin typeface="PT Sans" panose="020B0604020202020204" charset="-52"/>
              </a:rPr>
              <a:t>Имперской гвардии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820" y="5590310"/>
            <a:ext cx="316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>
                <a:latin typeface="PT Sans" panose="020B0604020202020204" charset="-52"/>
              </a:rPr>
              <a:t>Отряд </a:t>
            </a:r>
            <a:r>
              <a:rPr lang="en-US" sz="1800" dirty="0">
                <a:latin typeface="PT Sans" panose="020B0604020202020204" charset="-52"/>
              </a:rPr>
              <a:t>“</a:t>
            </a:r>
            <a:r>
              <a:rPr lang="ru-RU" sz="1800" dirty="0">
                <a:latin typeface="PT Sans" panose="020B0604020202020204" charset="-52"/>
              </a:rPr>
              <a:t>Коммандос</a:t>
            </a:r>
            <a:r>
              <a:rPr lang="en-US" sz="1800" dirty="0">
                <a:latin typeface="PT Sans" panose="020B0604020202020204" charset="-52"/>
              </a:rPr>
              <a:t>” </a:t>
            </a:r>
            <a:r>
              <a:rPr lang="ru-RU" sz="1800" dirty="0">
                <a:latin typeface="PT Sans" panose="020B0604020202020204" charset="-52"/>
              </a:rPr>
              <a:t>фракции </a:t>
            </a:r>
            <a:br>
              <a:rPr lang="ru-RU" sz="1800" dirty="0">
                <a:latin typeface="PT Sans" panose="020B0604020202020204" charset="-52"/>
              </a:rPr>
            </a:br>
            <a:r>
              <a:rPr lang="ru-RU" sz="1800" dirty="0">
                <a:latin typeface="PT Sans" panose="020B0604020202020204" charset="-52"/>
              </a:rPr>
              <a:t>Орков</a:t>
            </a:r>
          </a:p>
        </p:txBody>
      </p:sp>
    </p:spTree>
    <p:extLst>
      <p:ext uri="{BB962C8B-B14F-4D97-AF65-F5344CB8AC3E}">
        <p14:creationId xmlns:p14="http://schemas.microsoft.com/office/powerpoint/2010/main" val="379102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9" y="754660"/>
            <a:ext cx="5649478" cy="5611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0854" y="4286703"/>
            <a:ext cx="1005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Лидер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179" y="5877378"/>
            <a:ext cx="1005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Медик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3020" y="5877378"/>
            <a:ext cx="1596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Подрывник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9345" y="4791528"/>
            <a:ext cx="1596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Штурмовик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7445" y="2835304"/>
            <a:ext cx="1596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Штурмовик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838" y="405810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Рядовой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13100" y="232455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Рядовой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70225" y="397088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Рядовой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41513" y="2527527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Связист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838" y="2373638"/>
            <a:ext cx="130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PT Sans" panose="020B0604020202020204" charset="-52"/>
              </a:rPr>
              <a:t>Капеллан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76625" y="76200"/>
            <a:ext cx="346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PT Sans" panose="020B0604020202020204" charset="-52"/>
              </a:rPr>
              <a:t>Примеры отрядов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31262" y="3057829"/>
            <a:ext cx="3212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>
                <a:latin typeface="PT Sans" panose="020B0604020202020204" charset="-52"/>
              </a:rPr>
              <a:t>Отряд </a:t>
            </a:r>
            <a:r>
              <a:rPr lang="en-US" sz="1800" dirty="0">
                <a:latin typeface="PT Sans" panose="020B0604020202020204" charset="-52"/>
              </a:rPr>
              <a:t>“</a:t>
            </a:r>
            <a:r>
              <a:rPr lang="ru-RU" sz="1800" dirty="0">
                <a:latin typeface="PT Sans" panose="020B0604020202020204" charset="-52"/>
              </a:rPr>
              <a:t>Гвардейцы-ветераны</a:t>
            </a:r>
            <a:r>
              <a:rPr lang="en-US" sz="1800" dirty="0">
                <a:latin typeface="PT Sans" panose="020B0604020202020204" charset="-52"/>
              </a:rPr>
              <a:t>” </a:t>
            </a:r>
            <a:br>
              <a:rPr lang="ru-RU" sz="1800" dirty="0">
                <a:latin typeface="PT Sans" panose="020B0604020202020204" charset="-52"/>
              </a:rPr>
            </a:br>
            <a:r>
              <a:rPr lang="ru-RU" sz="1800" dirty="0">
                <a:latin typeface="PT Sans" panose="020B0604020202020204" charset="-52"/>
              </a:rPr>
              <a:t>фракции </a:t>
            </a:r>
            <a:br>
              <a:rPr lang="ru-RU" sz="1800" dirty="0">
                <a:latin typeface="PT Sans" panose="020B0604020202020204" charset="-52"/>
              </a:rPr>
            </a:br>
            <a:r>
              <a:rPr lang="ru-RU" sz="1800" dirty="0">
                <a:latin typeface="PT Sans" panose="020B0604020202020204" charset="-52"/>
              </a:rPr>
              <a:t>Имперской гвардии</a:t>
            </a:r>
            <a:br>
              <a:rPr lang="ru-RU" sz="1800" dirty="0">
                <a:latin typeface="PT Sans" panose="020B0604020202020204" charset="-52"/>
              </a:rPr>
            </a:br>
            <a:r>
              <a:rPr lang="ru-RU" sz="1800" dirty="0">
                <a:latin typeface="PT Sans" panose="020B0604020202020204" charset="-52"/>
              </a:rPr>
              <a:t>с отмеченными ролями</a:t>
            </a:r>
          </a:p>
        </p:txBody>
      </p:sp>
    </p:spTree>
    <p:extLst>
      <p:ext uri="{BB962C8B-B14F-4D97-AF65-F5344CB8AC3E}">
        <p14:creationId xmlns:p14="http://schemas.microsoft.com/office/powerpoint/2010/main" val="203414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1BEF-DEFD-073E-8CAC-1B65F598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Выделение сущностей и атрибутов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76D55-DE78-5B48-4A07-DE7798F83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PT Sans" panose="020B0503020203020204" pitchFamily="34" charset="-52"/>
              </a:rPr>
              <a:t>Игровая партия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Дата проведения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Место проведения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Редакция правил</a:t>
            </a:r>
          </a:p>
          <a:p>
            <a:r>
              <a:rPr lang="ru-RU" dirty="0">
                <a:latin typeface="PT Sans" panose="020B0503020203020204" pitchFamily="34" charset="-52"/>
              </a:rPr>
              <a:t>Игрок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ФИО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Количество сыгранных партий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Предпочитаемая фракция</a:t>
            </a:r>
          </a:p>
          <a:p>
            <a:r>
              <a:rPr lang="ru-RU" dirty="0">
                <a:latin typeface="PT Sans" panose="020B0503020203020204" pitchFamily="34" charset="-52"/>
              </a:rPr>
              <a:t>Победные очки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Количество</a:t>
            </a:r>
          </a:p>
          <a:p>
            <a:r>
              <a:rPr lang="ru-RU" dirty="0">
                <a:latin typeface="PT Sans" panose="020B0503020203020204" pitchFamily="34" charset="-52"/>
              </a:rPr>
              <a:t>Результат партии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Имя победителя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14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d91c291d4_1_8"/>
          <p:cNvSpPr txBox="1">
            <a:spLocks noGrp="1"/>
          </p:cNvSpPr>
          <p:nvPr>
            <p:ph type="title"/>
          </p:nvPr>
        </p:nvSpPr>
        <p:spPr>
          <a:xfrm>
            <a:off x="1600200" y="0"/>
            <a:ext cx="754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2800" dirty="0">
                <a:latin typeface="PT Sans" panose="020B0503020203020204" pitchFamily="34" charset="-52"/>
              </a:rPr>
              <a:t>Описание предметной области</a:t>
            </a:r>
            <a:endParaRPr lang="en-US" sz="2800" b="1" i="0" dirty="0">
              <a:effectLst/>
              <a:latin typeface="PT Sans" panose="020B0503020203020204" pitchFamily="34" charset="-52"/>
            </a:endParaRPr>
          </a:p>
        </p:txBody>
      </p:sp>
      <p:sp>
        <p:nvSpPr>
          <p:cNvPr id="86" name="Google Shape;86;g19d91c291d4_1_8"/>
          <p:cNvSpPr txBox="1">
            <a:spLocks noGrp="1"/>
          </p:cNvSpPr>
          <p:nvPr>
            <p:ph type="body" idx="1"/>
          </p:nvPr>
        </p:nvSpPr>
        <p:spPr>
          <a:xfrm>
            <a:off x="603306" y="868100"/>
            <a:ext cx="8289600" cy="5358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EBEBEB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b="1" i="0" dirty="0">
                <a:effectLst/>
                <a:latin typeface="PT Sans" panose="020B0503020203020204" pitchFamily="34" charset="-52"/>
              </a:rPr>
              <a:t>Рассматриваемая предметная область</a:t>
            </a:r>
            <a:r>
              <a:rPr lang="ru-RU" b="0" i="0" dirty="0">
                <a:effectLst/>
                <a:latin typeface="PT Sans" panose="020B0503020203020204" pitchFamily="34" charset="-52"/>
              </a:rPr>
              <a:t>: </a:t>
            </a:r>
            <a:r>
              <a:rPr lang="ru-RU" dirty="0">
                <a:latin typeface="PT Sans" panose="020B0503020203020204" pitchFamily="34" charset="-52"/>
              </a:rPr>
              <a:t>Проведение </a:t>
            </a:r>
            <a:r>
              <a:rPr lang="ru-RU" b="0" i="0" dirty="0">
                <a:effectLst/>
                <a:latin typeface="PT Sans" panose="020B0503020203020204" pitchFamily="34" charset="-52"/>
              </a:rPr>
              <a:t>игровой партии в Warhammer 40,000 Kill Team. </a:t>
            </a:r>
            <a:endParaRPr lang="en-US" b="0" i="0" dirty="0">
              <a:effectLst/>
              <a:latin typeface="PT Sans" panose="020B0503020203020204" pitchFamily="34" charset="-52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b="1" i="0" dirty="0">
                <a:effectLst/>
                <a:latin typeface="PT Sans" panose="020B0503020203020204" pitchFamily="34" charset="-52"/>
              </a:rPr>
              <a:t>Цели функционирования</a:t>
            </a:r>
            <a:r>
              <a:rPr lang="ru-RU" b="0" i="0" dirty="0">
                <a:effectLst/>
                <a:latin typeface="PT Sans" panose="020B0503020203020204" pitchFamily="34" charset="-52"/>
              </a:rPr>
              <a:t>: Создание и управление игровыми отрядами, хранение результатов партий.</a:t>
            </a:r>
            <a:endParaRPr lang="en-US" b="0" i="0" dirty="0">
              <a:effectLst/>
              <a:latin typeface="PT Sans" panose="020B0503020203020204" pitchFamily="34" charset="-52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b="1" i="0" dirty="0">
                <a:effectLst/>
                <a:latin typeface="PT Sans" panose="020B0503020203020204" pitchFamily="34" charset="-52"/>
              </a:rPr>
              <a:t>Warhammer 40,000 Kill Team </a:t>
            </a:r>
            <a:r>
              <a:rPr lang="ru-RU" i="0" dirty="0">
                <a:effectLst/>
                <a:latin typeface="PT Sans" panose="020B0503020203020204" pitchFamily="34" charset="-52"/>
              </a:rPr>
              <a:t>–</a:t>
            </a:r>
            <a:r>
              <a:rPr lang="ru-RU" b="0" i="0" dirty="0">
                <a:effectLst/>
                <a:latin typeface="PT Sans" panose="020B0503020203020204" pitchFamily="34" charset="-52"/>
              </a:rPr>
              <a:t> это настольная игра для двух игроков в жанре варгейма, разработанная компанией Games Workshop. Как и другие игры серии Warhammer, игра совмещает в себе аспекты коллекционирования и стендового моделизма. Игра ведётся небольшими отрядами размером около 10 </a:t>
            </a:r>
            <a:r>
              <a:rPr lang="ru-RU" sz="2800" dirty="0">
                <a:latin typeface="PT Sans" panose="020B0503020203020204" pitchFamily="34" charset="-52"/>
              </a:rPr>
              <a:t>миниатюр</a:t>
            </a:r>
            <a:r>
              <a:rPr lang="ru-RU" b="0" i="0" dirty="0">
                <a:effectLst/>
                <a:latin typeface="PT Sans" panose="020B0503020203020204" pitchFamily="34" charset="-52"/>
              </a:rPr>
              <a:t>.</a:t>
            </a:r>
            <a:endParaRPr dirty="0">
              <a:latin typeface="PT Sans" panose="020B0503020203020204" pitchFamily="34" charset="-52"/>
              <a:sym typeface="P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1BEF-DEFD-073E-8CAC-1B65F598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сущностей и атрибутов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76D55-DE78-5B48-4A07-DE7798F8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638158"/>
            <a:ext cx="8289563" cy="5581684"/>
          </a:xfrm>
        </p:spPr>
        <p:txBody>
          <a:bodyPr>
            <a:noAutofit/>
          </a:bodyPr>
          <a:lstStyle/>
          <a:p>
            <a:r>
              <a:rPr lang="ru-RU" sz="2400" dirty="0">
                <a:latin typeface="PT Sans" panose="020B0503020203020204" pitchFamily="34" charset="-52"/>
              </a:rPr>
              <a:t>Раунд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Номер</a:t>
            </a:r>
          </a:p>
          <a:p>
            <a:r>
              <a:rPr lang="ru-RU" sz="2400" dirty="0">
                <a:latin typeface="PT Sans" panose="020B0503020203020204" pitchFamily="34" charset="-52"/>
              </a:rPr>
              <a:t>Карта миссии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Условие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Победные очки</a:t>
            </a:r>
          </a:p>
          <a:p>
            <a:r>
              <a:rPr lang="ru-RU" sz="2400" dirty="0">
                <a:latin typeface="PT Sans" panose="020B0503020203020204" pitchFamily="34" charset="-52"/>
              </a:rPr>
              <a:t>Игровое поле</a:t>
            </a:r>
          </a:p>
          <a:p>
            <a:r>
              <a:rPr lang="ru-RU" sz="2400" dirty="0">
                <a:latin typeface="PT Sans" panose="020B0503020203020204" pitchFamily="34" charset="-52"/>
              </a:rPr>
              <a:t>Элемент ландшафта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Производитель 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Состояние покраса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Название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Модификатор спас-броска</a:t>
            </a:r>
          </a:p>
          <a:p>
            <a:r>
              <a:rPr lang="ru-RU" sz="2400" dirty="0">
                <a:latin typeface="PT Sans" panose="020B0503020203020204" pitchFamily="34" charset="-52"/>
              </a:rPr>
              <a:t>Ключевая точка</a:t>
            </a:r>
          </a:p>
          <a:p>
            <a:pPr lvl="1"/>
            <a:r>
              <a:rPr lang="ru-RU" dirty="0">
                <a:latin typeface="PT Sans" panose="020B0503020203020204" pitchFamily="34" charset="-52"/>
              </a:rPr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01535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1BEF-DEFD-073E-8CAC-1B65F598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сущностей и атрибутов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76D55-DE78-5B48-4A07-DE7798F8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802788"/>
            <a:ext cx="8289563" cy="5614341"/>
          </a:xfrm>
        </p:spPr>
        <p:txBody>
          <a:bodyPr>
            <a:normAutofit fontScale="92500" lnSpcReduction="10000"/>
          </a:bodyPr>
          <a:lstStyle/>
          <a:p>
            <a:r>
              <a:rPr lang="ru-RU" sz="3000" dirty="0">
                <a:latin typeface="PT Sans" panose="020B0503020203020204" pitchFamily="34" charset="-52"/>
              </a:rPr>
              <a:t>Миниатюра 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Характеристики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Название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Роль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Состояние покраса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Производитель</a:t>
            </a:r>
          </a:p>
          <a:p>
            <a:r>
              <a:rPr lang="ru-RU" sz="3000" dirty="0">
                <a:latin typeface="PT Sans" panose="020B0503020203020204" pitchFamily="34" charset="-52"/>
              </a:rPr>
              <a:t>Состояние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Тип</a:t>
            </a:r>
          </a:p>
          <a:p>
            <a:r>
              <a:rPr lang="ru-RU" sz="3000" dirty="0">
                <a:latin typeface="PT Sans" panose="020B0503020203020204" pitchFamily="34" charset="-52"/>
              </a:rPr>
              <a:t>Вооружение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Название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Характеристики</a:t>
            </a:r>
          </a:p>
          <a:p>
            <a:pPr lvl="1"/>
            <a:r>
              <a:rPr lang="ru-RU" sz="3000" dirty="0">
                <a:latin typeface="PT Sans" panose="020B0503020203020204" pitchFamily="34" charset="-52"/>
              </a:rPr>
              <a:t>Тип</a:t>
            </a:r>
          </a:p>
          <a:p>
            <a:pPr marL="571500" lvl="1" indent="0">
              <a:buNone/>
            </a:pPr>
            <a:endParaRPr lang="ru-RU" dirty="0">
              <a:latin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47458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1BEF-DEFD-073E-8CAC-1B65F598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сущностей и атрибутов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76D55-DE78-5B48-4A07-DE7798F8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802788"/>
            <a:ext cx="8289563" cy="5614341"/>
          </a:xfrm>
        </p:spPr>
        <p:txBody>
          <a:bodyPr>
            <a:normAutofit/>
          </a:bodyPr>
          <a:lstStyle/>
          <a:p>
            <a:r>
              <a:rPr lang="ru-RU" dirty="0">
                <a:latin typeface="PT Sans" panose="020B0503020203020204" pitchFamily="34" charset="-52"/>
              </a:rPr>
              <a:t>Коллекция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Размер</a:t>
            </a:r>
          </a:p>
          <a:p>
            <a:r>
              <a:rPr lang="ru-RU" dirty="0">
                <a:latin typeface="PT Sans" panose="020B0503020203020204" pitchFamily="34" charset="-52"/>
              </a:rPr>
              <a:t>Отряд 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Размер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Название</a:t>
            </a:r>
          </a:p>
          <a:p>
            <a:r>
              <a:rPr lang="ru-RU" dirty="0">
                <a:latin typeface="PT Sans" panose="020B0503020203020204" pitchFamily="34" charset="-52"/>
              </a:rPr>
              <a:t>Фракция</a:t>
            </a:r>
          </a:p>
          <a:p>
            <a:pPr lvl="1"/>
            <a:r>
              <a:rPr lang="ru-RU" sz="2800" dirty="0">
                <a:latin typeface="PT Sans" panose="020B0503020203020204" pitchFamily="34" charset="-52"/>
              </a:rPr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41081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50F6-94DA-1D56-27C8-12892BF4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диаграмма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73"/>
            <a:ext cx="9144000" cy="64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7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B277-361E-5C41-D131-A0E56A7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объектов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2" y="1109662"/>
            <a:ext cx="33051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2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7F5-5F32-6B84-7050-E36872C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i="0" dirty="0">
                <a:effectLst/>
                <a:latin typeface="PT Sans" panose="020B0503020203020204" pitchFamily="34" charset="-52"/>
              </a:rPr>
              <a:t>Описание игрового процесса</a:t>
            </a:r>
            <a:endParaRPr lang="ru-RU" sz="2800" dirty="0">
              <a:latin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6D9C-D99E-F98D-DF74-30397FE44887}"/>
              </a:ext>
            </a:extLst>
          </p:cNvPr>
          <p:cNvSpPr txBox="1"/>
          <p:nvPr/>
        </p:nvSpPr>
        <p:spPr>
          <a:xfrm>
            <a:off x="218142" y="720854"/>
            <a:ext cx="864645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PT Sans" panose="020B0503020203020204" pitchFamily="34" charset="-52"/>
              </a:rPr>
              <a:t>1)</a:t>
            </a:r>
            <a:r>
              <a:rPr lang="en-US" sz="2800" dirty="0">
                <a:latin typeface="PT Sans" panose="020B0503020203020204" pitchFamily="34" charset="-52"/>
              </a:rPr>
              <a:t> </a:t>
            </a:r>
            <a:r>
              <a:rPr lang="ru-RU" sz="2800" dirty="0">
                <a:latin typeface="PT Sans" panose="020B0503020203020204" pitchFamily="34" charset="-52"/>
              </a:rPr>
              <a:t>Игроки выбирают одну из 25 фракций, присутствующих в игре. Далее, игроки готовят по одному отряд из списка доступных отрядов выбранной фракции. Отряд состоит из миниатюр, принадлежащих коллекции игрока; количество миниатюр в отряде из списка доступных отрядов фиксировано. Каждая миниатюра обладает характеристиками и ролью, которая выбирается игроком из списка доступных ролей и определяет вооружение и бонусы к характеристикам. В результате подготовки отряда, игроки предоставляют друг другу список миниатюр в используемом отряде с их особенностями.</a:t>
            </a:r>
          </a:p>
        </p:txBody>
      </p:sp>
    </p:spTree>
    <p:extLst>
      <p:ext uri="{BB962C8B-B14F-4D97-AF65-F5344CB8AC3E}">
        <p14:creationId xmlns:p14="http://schemas.microsoft.com/office/powerpoint/2010/main" val="313944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7F5-5F32-6B84-7050-E36872C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i="0" dirty="0">
                <a:effectLst/>
                <a:latin typeface="PT Sans" panose="020B0503020203020204" pitchFamily="34" charset="-52"/>
              </a:rPr>
              <a:t>Описание игрового процесса</a:t>
            </a:r>
            <a:endParaRPr lang="ru-RU" sz="2800" dirty="0">
              <a:latin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6D9C-D99E-F98D-DF74-30397FE44887}"/>
              </a:ext>
            </a:extLst>
          </p:cNvPr>
          <p:cNvSpPr txBox="1"/>
          <p:nvPr/>
        </p:nvSpPr>
        <p:spPr>
          <a:xfrm>
            <a:off x="248771" y="797510"/>
            <a:ext cx="864645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PT Sans" panose="020B0503020203020204" pitchFamily="34" charset="-52"/>
              </a:rPr>
              <a:t>2)</a:t>
            </a:r>
            <a:r>
              <a:rPr lang="en-US" sz="2800" dirty="0">
                <a:latin typeface="PT Sans" panose="020B0503020203020204" pitchFamily="34" charset="-52"/>
              </a:rPr>
              <a:t> </a:t>
            </a:r>
            <a:r>
              <a:rPr lang="ru-RU" sz="2800" dirty="0">
                <a:latin typeface="PT Sans" panose="020B0503020203020204" pitchFamily="34" charset="-52"/>
              </a:rPr>
              <a:t>Далее, игроки располагают произвольным образом элементы ландшафта и ключевые точки на игровом поле размером 30 на 22 дюйма. 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PT Sans" panose="020B0503020203020204" pitchFamily="34" charset="-52"/>
              </a:rPr>
              <a:t>Элементы ландшафта представляют собой здания, руины зданий, баррикады, элементы флоры;</a:t>
            </a:r>
            <a:r>
              <a:rPr lang="en-US" sz="2800" dirty="0">
                <a:latin typeface="PT Sans" panose="020B0503020203020204" pitchFamily="34" charset="-52"/>
              </a:rPr>
              <a:t> </a:t>
            </a:r>
            <a:r>
              <a:rPr lang="ru-RU" sz="2800" dirty="0">
                <a:latin typeface="PT Sans" panose="020B0503020203020204" pitchFamily="34" charset="-52"/>
              </a:rPr>
              <a:t>их игровая роль – предоставлять укрытие</a:t>
            </a:r>
            <a:r>
              <a:rPr lang="en-US" sz="2800" dirty="0">
                <a:latin typeface="PT Sans" panose="020B0503020203020204" pitchFamily="34" charset="-52"/>
              </a:rPr>
              <a:t> </a:t>
            </a:r>
            <a:r>
              <a:rPr lang="ru-RU" sz="2800" dirty="0">
                <a:latin typeface="PT Sans" panose="020B0503020203020204" pitchFamily="34" charset="-52"/>
              </a:rPr>
              <a:t>миниатюрам. Элементы ландшафта имеют фиксированный размер, который определяется их типом.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PT Sans" panose="020B0503020203020204" pitchFamily="34" charset="-52"/>
              </a:rPr>
              <a:t>Ключевая точка является маркером радиусом 1 дюйм; их количество фиксировано и равно 4. Ключевые точки должны быть расположены на расстоянии не менее 5 дюймов друг от друга.	 </a:t>
            </a:r>
          </a:p>
        </p:txBody>
      </p:sp>
    </p:spTree>
    <p:extLst>
      <p:ext uri="{BB962C8B-B14F-4D97-AF65-F5344CB8AC3E}">
        <p14:creationId xmlns:p14="http://schemas.microsoft.com/office/powerpoint/2010/main" val="214957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7F5-5F32-6B84-7050-E36872C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i="0" dirty="0">
                <a:effectLst/>
                <a:latin typeface="PT Sans" panose="020B0503020203020204" pitchFamily="34" charset="-52"/>
              </a:rPr>
              <a:t>Описание игрового процесса</a:t>
            </a:r>
            <a:endParaRPr lang="ru-RU" sz="2800" dirty="0">
              <a:latin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6D9C-D99E-F98D-DF74-30397FE44887}"/>
              </a:ext>
            </a:extLst>
          </p:cNvPr>
          <p:cNvSpPr txBox="1"/>
          <p:nvPr/>
        </p:nvSpPr>
        <p:spPr>
          <a:xfrm>
            <a:off x="248771" y="735369"/>
            <a:ext cx="86464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3"/>
            </a:pPr>
            <a:r>
              <a:rPr lang="ru-RU" sz="2800" dirty="0">
                <a:latin typeface="PT Sans" panose="020B0503020203020204" pitchFamily="34" charset="-52"/>
              </a:rPr>
              <a:t>Броском монетки определяется первый игрок. Он выбирает сторону игрового поля и выставляет свои миниатюры в своей части поля, после чего второй игрок выставляет свои на противоположной стороне поля. Миниатюры, выставляемые игроками, должны быть расположены в пределах 3 дюймов от их края поля. </a:t>
            </a:r>
            <a:endParaRPr lang="en-US" sz="2800" dirty="0">
              <a:latin typeface="PT Sans" panose="020B0503020203020204" pitchFamily="34" charset="-52"/>
            </a:endParaRPr>
          </a:p>
          <a:p>
            <a:pPr marL="514350" indent="-514350">
              <a:buAutoNum type="arabicParenR" startAt="3"/>
            </a:pPr>
            <a:r>
              <a:rPr lang="ru-RU" sz="2800" dirty="0">
                <a:latin typeface="PT Sans" panose="020B0503020203020204" pitchFamily="34" charset="-52"/>
              </a:rPr>
              <a:t>В игре присутствует колода из 40 карт миссий. Из перемешанной колоды карт миссий игроки по очереди берут сверху по 4 карты, рубашкой вверх.</a:t>
            </a:r>
          </a:p>
        </p:txBody>
      </p:sp>
    </p:spTree>
    <p:extLst>
      <p:ext uri="{BB962C8B-B14F-4D97-AF65-F5344CB8AC3E}">
        <p14:creationId xmlns:p14="http://schemas.microsoft.com/office/powerpoint/2010/main" val="36020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7F5-5F32-6B84-7050-E36872C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i="0" dirty="0">
                <a:effectLst/>
                <a:latin typeface="PT Sans" panose="020B0503020203020204" pitchFamily="34" charset="-52"/>
              </a:rPr>
              <a:t>Описание игрового процесса</a:t>
            </a:r>
            <a:endParaRPr lang="ru-RU" sz="2800" dirty="0">
              <a:latin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6D9C-D99E-F98D-DF74-30397FE44887}"/>
              </a:ext>
            </a:extLst>
          </p:cNvPr>
          <p:cNvSpPr txBox="1"/>
          <p:nvPr/>
        </p:nvSpPr>
        <p:spPr>
          <a:xfrm>
            <a:off x="248771" y="735369"/>
            <a:ext cx="86464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PT Sans" panose="020B0503020203020204" pitchFamily="34" charset="-52"/>
              </a:rPr>
              <a:t>5)</a:t>
            </a:r>
            <a:r>
              <a:rPr lang="en-US" sz="2800" dirty="0">
                <a:latin typeface="PT Sans" panose="020B0503020203020204" pitchFamily="34" charset="-52"/>
              </a:rPr>
              <a:t> </a:t>
            </a:r>
            <a:r>
              <a:rPr lang="ru-RU" sz="2800" dirty="0">
                <a:latin typeface="PT Sans" panose="020B0503020203020204" pitchFamily="34" charset="-52"/>
              </a:rPr>
              <a:t>Игра длится 4 раунда, в которых игроки разыгрывают карту миссии и поочередно выбирают состояние каждой миниатюры: атаки, либо обороны.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PT Sans" panose="020B0503020203020204" pitchFamily="34" charset="-52"/>
              </a:rPr>
              <a:t>Игроки тратят очки действий активированной миниатюры на совершение действия, соответствующего состоянию миниатюры. Например, миниатюра в состоянии атаки может совершить нападение на миниатюру противника; миниатюра в состоянии обороны – занять укрытие.	</a:t>
            </a:r>
          </a:p>
        </p:txBody>
      </p:sp>
    </p:spTree>
    <p:extLst>
      <p:ext uri="{BB962C8B-B14F-4D97-AF65-F5344CB8AC3E}">
        <p14:creationId xmlns:p14="http://schemas.microsoft.com/office/powerpoint/2010/main" val="37355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7F5-5F32-6B84-7050-E36872C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i="0" dirty="0">
                <a:effectLst/>
                <a:latin typeface="PT Sans" panose="020B0503020203020204" pitchFamily="34" charset="-52"/>
              </a:rPr>
              <a:t>Описание игрового процесса</a:t>
            </a:r>
            <a:endParaRPr lang="ru-RU" sz="2800" dirty="0">
              <a:latin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6D9C-D99E-F98D-DF74-30397FE44887}"/>
              </a:ext>
            </a:extLst>
          </p:cNvPr>
          <p:cNvSpPr txBox="1"/>
          <p:nvPr/>
        </p:nvSpPr>
        <p:spPr>
          <a:xfrm>
            <a:off x="248771" y="735369"/>
            <a:ext cx="86464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PT Sans" panose="020B0503020203020204" pitchFamily="34" charset="-52"/>
              </a:rPr>
              <a:t>• Розыгрыш карты миссии проходит следующим образом: игроки вскрывают по одной карте миссий, не показывая оппоненту. На картах миссий представлены дополнительные цели игрока на этот раунд, например: занять ключевую точку, устранить определенную вражескую миниатюру. Если условия миссии были выполнены, игрок демонстрирует карту своему оппоненту, получает одно дополнительное победное очко и убирает ее в сброс. </a:t>
            </a:r>
            <a:r>
              <a:rPr lang="ru-RU" sz="2800">
                <a:latin typeface="PT Sans" panose="020B0503020203020204" pitchFamily="34" charset="-52"/>
              </a:rPr>
              <a:t>В конце раунда карта скидывается в сброс.</a:t>
            </a:r>
            <a:endParaRPr lang="ru-RU" sz="2800" dirty="0">
              <a:latin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132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7F5-5F32-6B84-7050-E36872C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i="0" dirty="0">
                <a:effectLst/>
                <a:latin typeface="PT Sans" panose="020B0503020203020204" pitchFamily="34" charset="-52"/>
              </a:rPr>
              <a:t>Описание игрового процесса</a:t>
            </a:r>
            <a:endParaRPr lang="ru-RU" sz="2800" dirty="0">
              <a:latin typeface="PT Sans" panose="020B0503020203020204" pitchFamily="34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76D9C-D99E-F98D-DF74-30397FE44887}"/>
              </a:ext>
            </a:extLst>
          </p:cNvPr>
          <p:cNvSpPr txBox="1"/>
          <p:nvPr/>
        </p:nvSpPr>
        <p:spPr>
          <a:xfrm>
            <a:off x="248771" y="735369"/>
            <a:ext cx="86464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PT Sans" panose="020B0503020203020204" pitchFamily="34" charset="-52"/>
              </a:rPr>
              <a:t>6) Победителем считается игрок, набравший наибольшее количество победных очков по окончании четвертого раунда. Если в ходе игры значение здоровья миниатюры игрока достигает нуля, то миниатюра убирается из игры, а его оппонент набирает 1 победное очко. Также 1 победное очко начисляется за контроль каждой ключевой точки в конце раунда. Если все миниатюры игрока были устранены до окончания 4 раунда, то он считается проигравшим.</a:t>
            </a:r>
          </a:p>
        </p:txBody>
      </p:sp>
    </p:spTree>
    <p:extLst>
      <p:ext uri="{BB962C8B-B14F-4D97-AF65-F5344CB8AC3E}">
        <p14:creationId xmlns:p14="http://schemas.microsoft.com/office/powerpoint/2010/main" val="80456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366D-3693-7AB7-7144-059F5DB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Характеристики </a:t>
            </a:r>
            <a:r>
              <a:rPr lang="ru-RU" sz="2800" dirty="0">
                <a:latin typeface="PT Sans" panose="020B0503020203020204" pitchFamily="34" charset="-52"/>
              </a:rPr>
              <a:t>миниатюр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4D2E8-6D14-CA9F-AEDB-252510B27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218" y="747078"/>
            <a:ext cx="8289563" cy="5841980"/>
          </a:xfrm>
        </p:spPr>
        <p:txBody>
          <a:bodyPr>
            <a:noAutofit/>
          </a:bodyPr>
          <a:lstStyle/>
          <a:p>
            <a:r>
              <a:rPr lang="ru-RU" i="0" dirty="0">
                <a:effectLst/>
                <a:latin typeface="PT Sans" panose="020B0503020203020204" pitchFamily="34" charset="-52"/>
              </a:rPr>
              <a:t>M – движение – величина, описывающая как далеко может передвигаться за действие; </a:t>
            </a:r>
          </a:p>
          <a:p>
            <a:r>
              <a:rPr lang="ru-RU" i="0" dirty="0">
                <a:effectLst/>
                <a:latin typeface="PT Sans" panose="020B0503020203020204" pitchFamily="34" charset="-52"/>
              </a:rPr>
              <a:t>APL – очки действий – количество действий доступных </a:t>
            </a:r>
            <a:r>
              <a:rPr lang="ru-RU" sz="2800" dirty="0">
                <a:latin typeface="PT Sans" panose="020B0503020203020204" pitchFamily="34" charset="-52"/>
              </a:rPr>
              <a:t>миниатюры</a:t>
            </a:r>
            <a:r>
              <a:rPr lang="ru-RU" i="0" dirty="0">
                <a:effectLst/>
                <a:latin typeface="PT Sans" panose="020B0503020203020204" pitchFamily="34" charset="-52"/>
              </a:rPr>
              <a:t> за активацию; </a:t>
            </a:r>
          </a:p>
          <a:p>
            <a:r>
              <a:rPr lang="ru-RU" i="0" dirty="0">
                <a:effectLst/>
                <a:latin typeface="PT Sans" panose="020B0503020203020204" pitchFamily="34" charset="-52"/>
              </a:rPr>
              <a:t>DF – защита – описывает защищенность </a:t>
            </a:r>
            <a:r>
              <a:rPr lang="ru-RU" sz="2800" dirty="0">
                <a:latin typeface="PT Sans" panose="020B0503020203020204" pitchFamily="34" charset="-52"/>
              </a:rPr>
              <a:t>миниатюры</a:t>
            </a:r>
            <a:r>
              <a:rPr lang="ru-RU" i="0" dirty="0">
                <a:effectLst/>
                <a:latin typeface="PT Sans" panose="020B0503020203020204" pitchFamily="34" charset="-52"/>
              </a:rPr>
              <a:t> от стрелковых атак;</a:t>
            </a:r>
          </a:p>
          <a:p>
            <a:r>
              <a:rPr lang="ru-RU" i="0" dirty="0">
                <a:effectLst/>
                <a:latin typeface="PT Sans" panose="020B0503020203020204" pitchFamily="34" charset="-52"/>
              </a:rPr>
              <a:t> SV – спасбросок – значение, необходимое для совершения успешного броска защиты;    </a:t>
            </a:r>
          </a:p>
          <a:p>
            <a:r>
              <a:rPr lang="ru-RU" i="0" dirty="0">
                <a:effectLst/>
                <a:latin typeface="PT Sans" panose="020B0503020203020204" pitchFamily="34" charset="-52"/>
              </a:rPr>
              <a:t>W – здоровье – количество очков здоровья.</a:t>
            </a:r>
            <a:endParaRPr lang="ru-RU" dirty="0">
              <a:latin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78531522"/>
      </p:ext>
    </p:extLst>
  </p:cSld>
  <p:clrMapOvr>
    <a:masterClrMapping/>
  </p:clrMapOvr>
</p:sld>
</file>

<file path=ppt/theme/theme1.xml><?xml version="1.0" encoding="utf-8"?>
<a:theme xmlns:a="http://schemas.openxmlformats.org/drawingml/2006/main" name="Polytech_theme">
  <a:themeElements>
    <a:clrScheme name="Политех 1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37B34A"/>
      </a:accent1>
      <a:accent2>
        <a:srgbClr val="21A690"/>
      </a:accent2>
      <a:accent3>
        <a:srgbClr val="369461"/>
      </a:accent3>
      <a:accent4>
        <a:srgbClr val="2FA0E1"/>
      </a:accent4>
      <a:accent5>
        <a:srgbClr val="8AB833"/>
      </a:accent5>
      <a:accent6>
        <a:srgbClr val="394091"/>
      </a:accent6>
      <a:hlink>
        <a:srgbClr val="37B34A"/>
      </a:hlink>
      <a:folHlink>
        <a:srgbClr val="0296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1171</Words>
  <Application>Microsoft Office PowerPoint</Application>
  <PresentationFormat>On-screen Show (4:3)</PresentationFormat>
  <Paragraphs>124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PT Sans</vt:lpstr>
      <vt:lpstr>Arial</vt:lpstr>
      <vt:lpstr>Calibri</vt:lpstr>
      <vt:lpstr>Polytech_theme</vt:lpstr>
      <vt:lpstr>Проведение игровой партии в Warhammer 40000 Kill Team</vt:lpstr>
      <vt:lpstr>Описание предметной области</vt:lpstr>
      <vt:lpstr>Описание игрового процесса</vt:lpstr>
      <vt:lpstr>Описание игрового процесса</vt:lpstr>
      <vt:lpstr>Описание игрового процесса</vt:lpstr>
      <vt:lpstr>Описание игрового процесса</vt:lpstr>
      <vt:lpstr>Описание игрового процесса</vt:lpstr>
      <vt:lpstr>Описание игрового процесса</vt:lpstr>
      <vt:lpstr>Характеристики миниатюр</vt:lpstr>
      <vt:lpstr>Характеристики вооружения</vt:lpstr>
      <vt:lpstr>Примеры ролей</vt:lpstr>
      <vt:lpstr>Игровые механики</vt:lpstr>
      <vt:lpstr>Ограничения на миниатюры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Выделение сущностей и атрибутов</vt:lpstr>
      <vt:lpstr>Выделение сущностей и атрибутов</vt:lpstr>
      <vt:lpstr>Выделение сущностей и атрибутов</vt:lpstr>
      <vt:lpstr>Выделение сущностей и атрибутов</vt:lpstr>
      <vt:lpstr>ER-диаграмма</vt:lpstr>
      <vt:lpstr>Диаграмма объектов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Константная память и события</dc:title>
  <dc:creator>пользователь Microsoft Office</dc:creator>
  <cp:lastModifiedBy>Спасов Григорий Ефимович</cp:lastModifiedBy>
  <cp:revision>32</cp:revision>
  <dcterms:created xsi:type="dcterms:W3CDTF">2016-02-02T13:12:08Z</dcterms:created>
  <dcterms:modified xsi:type="dcterms:W3CDTF">2023-09-12T04:45:19Z</dcterms:modified>
</cp:coreProperties>
</file>